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5"/>
  </p:notesMasterIdLst>
  <p:handoutMasterIdLst>
    <p:handoutMasterId r:id="rId16"/>
  </p:handoutMasterIdLst>
  <p:sldIdLst>
    <p:sldId id="273" r:id="rId2"/>
    <p:sldId id="326" r:id="rId3"/>
    <p:sldId id="275" r:id="rId4"/>
    <p:sldId id="276" r:id="rId5"/>
    <p:sldId id="257" r:id="rId6"/>
    <p:sldId id="327" r:id="rId7"/>
    <p:sldId id="325" r:id="rId8"/>
    <p:sldId id="328" r:id="rId9"/>
    <p:sldId id="329" r:id="rId10"/>
    <p:sldId id="289" r:id="rId11"/>
    <p:sldId id="265" r:id="rId12"/>
    <p:sldId id="330" r:id="rId13"/>
    <p:sldId id="331" r:id="rId14"/>
  </p:sldIdLst>
  <p:sldSz cx="9144000" cy="6858000" type="screen4x3"/>
  <p:notesSz cx="6858000" cy="9144000"/>
  <p:custDataLst>
    <p:tags r:id="rId17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Comic Sans MS" pitchFamily="6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Comic Sans MS" pitchFamily="6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Comic Sans MS" pitchFamily="6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Comic Sans MS" pitchFamily="6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bg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bg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bg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bg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000066"/>
    <a:srgbClr val="333399"/>
    <a:srgbClr val="99FF33"/>
    <a:srgbClr val="FF7C80"/>
    <a:srgbClr val="FFFF00"/>
    <a:srgbClr val="3365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 autoAdjust="0"/>
    <p:restoredTop sz="86410" autoAdjust="0"/>
  </p:normalViewPr>
  <p:slideViewPr>
    <p:cSldViewPr>
      <p:cViewPr varScale="1">
        <p:scale>
          <a:sx n="97" d="100"/>
          <a:sy n="97" d="100"/>
        </p:scale>
        <p:origin x="-9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66873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9350" y="692150"/>
            <a:ext cx="4559300" cy="34163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sp>
      <p:sp>
        <p:nvSpPr>
          <p:cNvPr id="2051" name="Rectangle 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notes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923548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Pressure </a:t>
            </a:r>
            <a:br>
              <a:rPr lang="en-US" smtClean="0"/>
            </a:br>
            <a:r>
              <a:rPr lang="en-US" smtClean="0"/>
              <a:t>and </a:t>
            </a:r>
            <a:br>
              <a:rPr lang="en-US" smtClean="0"/>
            </a:br>
            <a:r>
              <a:rPr lang="en-US" smtClean="0"/>
              <a:t>Temperature</a:t>
            </a:r>
          </a:p>
          <a:p>
            <a:r>
              <a:rPr lang="en-US" smtClean="0"/>
              <a:t>William Thomson</a:t>
            </a:r>
          </a:p>
          <a:p>
            <a:r>
              <a:rPr lang="en-US" smtClean="0"/>
              <a:t>“Lord Kelvin”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78566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Converting Celsius to Kelvin</a:t>
            </a:r>
          </a:p>
          <a:p>
            <a:r>
              <a:rPr lang="en-US" smtClean="0"/>
              <a:t>Gas law problems involving temperature require that the temperature be in KELVINS!</a:t>
            </a:r>
          </a:p>
          <a:p>
            <a:r>
              <a:rPr lang="en-US" smtClean="0"/>
              <a:t>Kelvins = C + 273</a:t>
            </a:r>
          </a:p>
          <a:p>
            <a:r>
              <a:rPr lang="en-US" smtClean="0"/>
              <a:t>°C = Kelvins - 273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9989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Standard Temperature and Pressure</a:t>
            </a:r>
            <a:br>
              <a:rPr lang="en-US" smtClean="0"/>
            </a:br>
            <a:r>
              <a:rPr lang="en-US" smtClean="0"/>
              <a:t>“STP”</a:t>
            </a:r>
          </a:p>
          <a:p>
            <a:r>
              <a:rPr lang="en-US" smtClean="0"/>
              <a:t>Either of these:</a:t>
            </a:r>
          </a:p>
          <a:p>
            <a:r>
              <a:rPr lang="en-US" smtClean="0"/>
              <a:t> 273 Kelvin (273 K)</a:t>
            </a:r>
          </a:p>
          <a:p>
            <a:r>
              <a:rPr lang="en-US" smtClean="0"/>
              <a:t> 0 C</a:t>
            </a:r>
          </a:p>
          <a:p>
            <a:endParaRPr lang="en-US" smtClean="0"/>
          </a:p>
          <a:p>
            <a:r>
              <a:rPr lang="en-US" smtClean="0"/>
              <a:t>And any one of these:</a:t>
            </a:r>
          </a:p>
          <a:p>
            <a:r>
              <a:rPr lang="en-US" smtClean="0"/>
              <a:t> 1 atm</a:t>
            </a:r>
          </a:p>
          <a:p>
            <a:r>
              <a:rPr lang="en-US" smtClean="0"/>
              <a:t> 101.3 kPa</a:t>
            </a:r>
          </a:p>
          <a:p>
            <a:r>
              <a:rPr lang="en-US" smtClean="0"/>
              <a:t> 14.7 lbs/in2 (psi)</a:t>
            </a:r>
          </a:p>
          <a:p>
            <a:r>
              <a:rPr lang="en-US" smtClean="0"/>
              <a:t> 760 mm Hg</a:t>
            </a:r>
          </a:p>
          <a:p>
            <a:r>
              <a:rPr lang="en-US" smtClean="0"/>
              <a:t> 760 torr</a:t>
            </a:r>
          </a:p>
          <a:p>
            <a:endParaRPr lang="en-US" smtClean="0"/>
          </a:p>
          <a:p>
            <a:r>
              <a:rPr lang="en-US" smtClean="0"/>
              <a:t> 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25063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Standard Molar Volume</a:t>
            </a:r>
          </a:p>
          <a:p>
            <a:r>
              <a:rPr lang="en-US" smtClean="0"/>
              <a:t>One mole of a gas at STP has a volume of 22.4 Liters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3686335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Mole Relationships</a:t>
            </a:r>
          </a:p>
          <a:p>
            <a:r>
              <a:rPr lang="en-US" smtClean="0"/>
              <a:t> Mole</a:t>
            </a:r>
          </a:p>
          <a:p>
            <a:r>
              <a:rPr lang="en-US" smtClean="0"/>
              <a:t>Atoms</a:t>
            </a:r>
          </a:p>
          <a:p>
            <a:r>
              <a:rPr lang="en-US" smtClean="0"/>
              <a:t>or molecules</a:t>
            </a:r>
          </a:p>
          <a:p>
            <a:r>
              <a:rPr lang="en-US" smtClean="0"/>
              <a:t>   Liters</a:t>
            </a:r>
          </a:p>
          <a:p>
            <a:r>
              <a:rPr lang="en-US" smtClean="0"/>
              <a:t>    Grams</a:t>
            </a:r>
          </a:p>
          <a:p>
            <a:r>
              <a:rPr lang="en-US" smtClean="0"/>
              <a:t>6.02 x 1023</a:t>
            </a:r>
          </a:p>
          <a:p>
            <a:r>
              <a:rPr lang="en-US" smtClean="0"/>
              <a:t>Atomic</a:t>
            </a:r>
          </a:p>
          <a:p>
            <a:r>
              <a:rPr lang="en-US" smtClean="0"/>
              <a:t>Mass</a:t>
            </a:r>
          </a:p>
          <a:p>
            <a:r>
              <a:rPr lang="en-US" smtClean="0"/>
              <a:t>22. 4 L</a:t>
            </a:r>
          </a:p>
          <a:p>
            <a:r>
              <a:rPr lang="en-US" smtClean="0"/>
              <a:t>22.4 </a:t>
            </a:r>
          </a:p>
          <a:p>
            <a:r>
              <a:rPr lang="en-US" smtClean="0"/>
              <a:t>   L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Mole Relationships</a:t>
            </a:r>
          </a:p>
          <a:p>
            <a:r>
              <a:rPr lang="en-US" smtClean="0"/>
              <a:t> Mole</a:t>
            </a:r>
          </a:p>
          <a:p>
            <a:r>
              <a:rPr lang="en-US" smtClean="0"/>
              <a:t>Atoms</a:t>
            </a:r>
          </a:p>
          <a:p>
            <a:r>
              <a:rPr lang="en-US" smtClean="0"/>
              <a:t>or molecules</a:t>
            </a:r>
          </a:p>
          <a:p>
            <a:r>
              <a:rPr lang="en-US" smtClean="0"/>
              <a:t>   Liters</a:t>
            </a:r>
          </a:p>
          <a:p>
            <a:r>
              <a:rPr lang="en-US" smtClean="0"/>
              <a:t>    Grams</a:t>
            </a:r>
          </a:p>
          <a:p>
            <a:r>
              <a:rPr lang="en-US" smtClean="0"/>
              <a:t>6.02 x 1023</a:t>
            </a:r>
          </a:p>
          <a:p>
            <a:r>
              <a:rPr lang="en-US" smtClean="0"/>
              <a:t>Atomic</a:t>
            </a:r>
          </a:p>
          <a:p>
            <a:r>
              <a:rPr lang="en-US" smtClean="0"/>
              <a:t>Mass</a:t>
            </a:r>
          </a:p>
          <a:p>
            <a:r>
              <a:rPr lang="en-US" smtClean="0"/>
              <a:t>22. 4 L</a:t>
            </a:r>
          </a:p>
          <a:p>
            <a:r>
              <a:rPr lang="en-US" smtClean="0"/>
              <a:t>22.4 </a:t>
            </a:r>
          </a:p>
          <a:p>
            <a:r>
              <a:rPr lang="en-US" smtClean="0"/>
              <a:t>   L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5985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CA Standards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4086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Measuring Pressure</a:t>
            </a:r>
          </a:p>
          <a:p>
            <a:r>
              <a:rPr lang="en-US" smtClean="0"/>
              <a:t>The first device for measuring atmospheric</a:t>
            </a:r>
          </a:p>
          <a:p>
            <a:r>
              <a:rPr lang="en-US" smtClean="0"/>
              <a:t>pressure was developed by Evangelista Torricelli </a:t>
            </a:r>
          </a:p>
          <a:p>
            <a:r>
              <a:rPr lang="en-US" smtClean="0"/>
              <a:t>during the 17th century.</a:t>
            </a:r>
          </a:p>
          <a:p>
            <a:r>
              <a:rPr lang="en-US" smtClean="0"/>
              <a:t>The device was called a “barometer”</a:t>
            </a:r>
          </a:p>
          <a:p>
            <a:r>
              <a:rPr lang="en-US" smtClean="0"/>
              <a:t> Baro = weight</a:t>
            </a:r>
          </a:p>
          <a:p>
            <a:r>
              <a:rPr lang="en-US" smtClean="0"/>
              <a:t> Meter = measure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138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An Early Barometer</a:t>
            </a:r>
          </a:p>
          <a:p>
            <a:r>
              <a:rPr lang="en-US" smtClean="0"/>
              <a:t>The normal pressure due to the atmosphere at sea level can support a column of mercury that is 760 mm high. 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5524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Pressure</a:t>
            </a:r>
          </a:p>
          <a:p>
            <a:r>
              <a:rPr lang="en-US" smtClean="0"/>
              <a:t>Is caused by the collisions of molecules with the walls of a container</a:t>
            </a:r>
          </a:p>
          <a:p>
            <a:r>
              <a:rPr lang="en-US" smtClean="0"/>
              <a:t>is equal to force/unit area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9919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Standard Pressure</a:t>
            </a:r>
          </a:p>
          <a:p>
            <a:r>
              <a:rPr lang="en-US" smtClean="0"/>
              <a:t> 1 standard atmosphere (atm)</a:t>
            </a:r>
          </a:p>
          <a:p>
            <a:r>
              <a:rPr lang="en-US" smtClean="0"/>
              <a:t> 101.3 kPa (kilopascals)</a:t>
            </a:r>
          </a:p>
          <a:p>
            <a:r>
              <a:rPr lang="en-US" smtClean="0"/>
              <a:t> 14.7 lbs/in2</a:t>
            </a:r>
          </a:p>
          <a:p>
            <a:r>
              <a:rPr lang="en-US" smtClean="0"/>
              <a:t> 760 mm Hg (millimeters of mercury)</a:t>
            </a:r>
          </a:p>
          <a:p>
            <a:r>
              <a:rPr lang="en-US" smtClean="0"/>
              <a:t> 760 torr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9040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Pressure</a:t>
            </a:r>
          </a:p>
          <a:p>
            <a:r>
              <a:rPr lang="en-US" smtClean="0"/>
              <a:t>Pressure is the force created by the collisions</a:t>
            </a:r>
          </a:p>
          <a:p>
            <a:r>
              <a:rPr lang="en-US" smtClean="0"/>
              <a:t>of molecules with the walls of a container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539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The Kelvin Scale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455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Standard Temperature</a:t>
            </a:r>
          </a:p>
          <a:p>
            <a:r>
              <a:rPr lang="en-US" smtClean="0"/>
              <a:t>Standard Temperature equals:</a:t>
            </a:r>
          </a:p>
          <a:p>
            <a:r>
              <a:rPr lang="en-US" smtClean="0"/>
              <a:t> 273 Kelvin (273 K)</a:t>
            </a:r>
          </a:p>
          <a:p>
            <a:r>
              <a:rPr lang="en-US" smtClean="0"/>
              <a:t> 0 C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6764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53707C-57B1-4534-8E42-1E3E9B30DA24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187B68-0721-4AA2-B09F-935D7328E7CC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5165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1F5395-28D8-4D20-BDAC-E7B972A9099F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2DBA488C-CE56-46F9-B573-D3BE524AE4BB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3938588"/>
            <a:ext cx="8229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840B3FEB-68AD-44DD-BD77-32896624C8E6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367A48-AD20-4D43-A78A-996A53B3BC77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502AEC-657E-481E-9FA0-1CC939A4ED04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A1551E-25AD-4F7B-9136-EF159AE3BF8A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B12B8C-D1DB-4E3B-8CE4-5DBA965BB55D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69ADF4-9277-4F17-BB8C-4CD40A5866AF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D731B4-CC66-4E5E-A0AB-09A902B53D42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8E4507-7505-4CC9-BD2C-385945F8FCE2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F70AB6-63C1-4BC6-8319-9E1371402E8C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1507" name="Rectangle 102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1508" name="Rectangle 102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1509" name="Rectangle 102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fld id="{2A158636-4710-4C70-8662-78E42577EF47}" type="slidenum">
              <a:rPr lang="en-US"/>
              <a:pPr/>
              <a:t>‹№›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73" r:id="rId12"/>
    <p:sldLayoutId id="2147483674" r:id="rId1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chemeClr val="bg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bg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chemeClr val="bg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a/a0/Lord_Kelvin_photograph.jp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990600"/>
            <a:ext cx="3733800" cy="2971800"/>
          </a:xfrm>
        </p:spPr>
        <p:txBody>
          <a:bodyPr/>
          <a:lstStyle/>
          <a:p>
            <a:r>
              <a:rPr lang="en-US" sz="44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Pressure </a:t>
            </a:r>
            <a:br>
              <a:rPr lang="en-US" sz="44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</a:br>
            <a:r>
              <a:rPr lang="en-US" sz="44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and </a:t>
            </a:r>
            <a:br>
              <a:rPr lang="en-US" sz="44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</a:br>
            <a:r>
              <a:rPr lang="en-US" sz="44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Temperature</a:t>
            </a:r>
            <a:endParaRPr lang="en-US" sz="4400" u="sng" dirty="0">
              <a:solidFill>
                <a:schemeClr val="tx1"/>
              </a:solidFill>
              <a:effectLst>
                <a:outerShdw blurRad="38100" dist="38100" dir="2700000" algn="tl">
                  <a:srgbClr val="808080"/>
                </a:outerShdw>
              </a:effectLst>
            </a:endParaRPr>
          </a:p>
        </p:txBody>
      </p:sp>
      <p:pic>
        <p:nvPicPr>
          <p:cNvPr id="12290" name="Picture 2" descr="File:Lord Kelvin photograph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91000" y="228600"/>
            <a:ext cx="4572000" cy="5715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5334000" y="6027003"/>
            <a:ext cx="265810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William Thomson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“Lord Kelvin”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609600"/>
          </a:xfrm>
        </p:spPr>
        <p:txBody>
          <a:bodyPr/>
          <a:lstStyle/>
          <a:p>
            <a:r>
              <a:rPr lang="en-US" sz="3600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Converting Celsius to Kelvin</a:t>
            </a:r>
          </a:p>
        </p:txBody>
      </p:sp>
      <p:sp>
        <p:nvSpPr>
          <p:cNvPr id="38916" name="Text Box 4"/>
          <p:cNvSpPr txBox="1">
            <a:spLocks noChangeArrowheads="1"/>
          </p:cNvSpPr>
          <p:nvPr/>
        </p:nvSpPr>
        <p:spPr bwMode="auto">
          <a:xfrm>
            <a:off x="609600" y="1447800"/>
            <a:ext cx="8153400" cy="156966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chemeClr val="tx1"/>
                </a:solidFill>
              </a:rPr>
              <a:t>Gas law problems involving temperature require that the temperature be in </a:t>
            </a:r>
            <a:r>
              <a:rPr lang="en-US" sz="3200" dirty="0">
                <a:solidFill>
                  <a:srgbClr val="C00000"/>
                </a:solidFill>
              </a:rPr>
              <a:t>KELVINS!</a:t>
            </a:r>
          </a:p>
        </p:txBody>
      </p:sp>
      <p:sp>
        <p:nvSpPr>
          <p:cNvPr id="38917" name="Text Box 5"/>
          <p:cNvSpPr txBox="1">
            <a:spLocks noChangeArrowheads="1"/>
          </p:cNvSpPr>
          <p:nvPr/>
        </p:nvSpPr>
        <p:spPr bwMode="auto">
          <a:xfrm>
            <a:off x="2286000" y="3200400"/>
            <a:ext cx="4815742" cy="70788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000" dirty="0" err="1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Kelvins</a:t>
            </a:r>
            <a:r>
              <a:rPr lang="en-US" sz="400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= </a:t>
            </a:r>
            <a:r>
              <a:rPr lang="en-US" sz="400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pitchFamily="18" charset="2"/>
              </a:rPr>
              <a:t>C + 273</a:t>
            </a:r>
            <a:endParaRPr lang="en-US" sz="4000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8918" name="Text Box 6"/>
          <p:cNvSpPr txBox="1">
            <a:spLocks noChangeArrowheads="1"/>
          </p:cNvSpPr>
          <p:nvPr/>
        </p:nvSpPr>
        <p:spPr bwMode="auto">
          <a:xfrm>
            <a:off x="2286000" y="4267200"/>
            <a:ext cx="4923143" cy="70788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00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°C = </a:t>
            </a:r>
            <a:r>
              <a:rPr lang="en-US" sz="4000" dirty="0" err="1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Kelvins</a:t>
            </a:r>
            <a:r>
              <a:rPr lang="en-US" sz="400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- 273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6" grpId="0" autoUpdateAnimBg="0"/>
      <p:bldP spid="38917" grpId="0" autoUpdateAnimBg="0"/>
      <p:bldP spid="38918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953000" y="2133600"/>
            <a:ext cx="3962400" cy="2590800"/>
          </a:xfrm>
          <a:noFill/>
          <a:ln/>
        </p:spPr>
        <p:txBody>
          <a:bodyPr lIns="90488" tIns="44450" rIns="90488" bIns="44450"/>
          <a:lstStyle/>
          <a:p>
            <a:r>
              <a:rPr lang="en-US" sz="3200" u="sng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Standard Temperature </a:t>
            </a:r>
            <a:r>
              <a:rPr lang="en-US" sz="3200" i="1" u="sng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</a:t>
            </a:r>
            <a:r>
              <a:rPr lang="en-US" sz="3200" u="sng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Pressure</a:t>
            </a:r>
            <a:r>
              <a:rPr lang="en-US" sz="280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280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20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“STP”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04800" y="533400"/>
            <a:ext cx="4114800" cy="1754326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31750">
            <a:solidFill>
              <a:schemeClr val="tx1"/>
            </a:solidFill>
          </a:ln>
          <a:effectLst>
            <a:outerShdw blurRad="50800" dist="889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800" u="sng" dirty="0" smtClean="0">
                <a:solidFill>
                  <a:schemeClr val="tx1"/>
                </a:solidFill>
              </a:rPr>
              <a:t>Either of these:</a:t>
            </a:r>
          </a:p>
          <a:p>
            <a:pPr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28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273 Kelvin (273 K)</a:t>
            </a:r>
          </a:p>
          <a:p>
            <a:pPr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28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0 </a:t>
            </a:r>
            <a:r>
              <a:rPr lang="en-US" sz="28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C</a:t>
            </a:r>
            <a:endParaRPr lang="en-US" sz="2800" dirty="0" smtClean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04800" y="2895600"/>
            <a:ext cx="4110421" cy="341632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31750">
            <a:solidFill>
              <a:schemeClr val="tx1"/>
            </a:solidFill>
          </a:ln>
          <a:effectLst>
            <a:outerShdw blurRad="50800" dist="889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800" u="sng" dirty="0" smtClean="0">
                <a:solidFill>
                  <a:schemeClr val="tx1"/>
                </a:solidFill>
              </a:rPr>
              <a:t>And any one of these:</a:t>
            </a:r>
          </a:p>
          <a:p>
            <a:pPr defTabSz="690563"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2800" b="0" dirty="0" smtClean="0">
                <a:solidFill>
                  <a:schemeClr val="tx1"/>
                </a:solidFill>
              </a:rPr>
              <a:t> </a:t>
            </a:r>
            <a:r>
              <a:rPr lang="en-US" sz="2800" b="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</a:t>
            </a:r>
            <a:r>
              <a:rPr lang="en-US" sz="2800" b="0" dirty="0" err="1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atm</a:t>
            </a:r>
            <a:endParaRPr lang="en-US" sz="2800" b="0" dirty="0" smtClean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defTabSz="690563"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2800" b="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101.3 </a:t>
            </a:r>
            <a:r>
              <a:rPr lang="en-US" sz="2800" b="0" dirty="0" err="1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kPa</a:t>
            </a:r>
            <a:endParaRPr lang="en-US" sz="2800" b="0" dirty="0" smtClean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defTabSz="690563"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2800" b="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14.7 lbs/in</a:t>
            </a:r>
            <a:r>
              <a:rPr lang="en-US" sz="2800" b="0" baseline="300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</a:t>
            </a:r>
            <a:r>
              <a:rPr lang="en-US" sz="2800" b="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(psi)</a:t>
            </a:r>
            <a:endParaRPr lang="en-US" sz="2800" b="0" baseline="30000" dirty="0" smtClean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defTabSz="690563"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2800" b="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760 mm Hg</a:t>
            </a:r>
          </a:p>
          <a:p>
            <a:pPr defTabSz="690563"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2800" b="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760 </a:t>
            </a:r>
            <a:r>
              <a:rPr lang="en-US" sz="2800" b="0" dirty="0" err="1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torr</a:t>
            </a:r>
            <a:endParaRPr lang="en-US" sz="2800" b="0" dirty="0" smtClean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 smtClean="0"/>
          </a:p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7" name="Bent-Up Arrow 6"/>
          <p:cNvSpPr/>
          <p:nvPr/>
        </p:nvSpPr>
        <p:spPr bwMode="auto">
          <a:xfrm>
            <a:off x="4419600" y="4419600"/>
            <a:ext cx="2667000" cy="1036320"/>
          </a:xfrm>
          <a:prstGeom prst="bentUpArrow">
            <a:avLst/>
          </a:prstGeom>
          <a:solidFill>
            <a:srgbClr val="C0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20000"/>
                  <a:lumOff val="80000"/>
                </a:schemeClr>
              </a:solidFill>
              <a:effectLst/>
              <a:latin typeface="Comic Sans MS" pitchFamily="66" charset="0"/>
            </a:endParaRPr>
          </a:p>
        </p:txBody>
      </p:sp>
      <p:sp>
        <p:nvSpPr>
          <p:cNvPr id="8" name="Bent-Up Arrow 7"/>
          <p:cNvSpPr/>
          <p:nvPr/>
        </p:nvSpPr>
        <p:spPr bwMode="auto">
          <a:xfrm flipV="1">
            <a:off x="4419600" y="1295400"/>
            <a:ext cx="2667000" cy="1036320"/>
          </a:xfrm>
          <a:prstGeom prst="bentUpArrow">
            <a:avLst/>
          </a:prstGeom>
          <a:solidFill>
            <a:srgbClr val="C0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20000"/>
                  <a:lumOff val="80000"/>
                </a:schemeClr>
              </a:solidFill>
              <a:effectLst/>
              <a:latin typeface="Comic Sans MS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r>
              <a:rPr lang="en-US" sz="3200" u="sng" dirty="0" smtClean="0">
                <a:solidFill>
                  <a:schemeClr val="tx1"/>
                </a:solidFill>
              </a:rPr>
              <a:t>Standard Molar Volume</a:t>
            </a:r>
            <a:endParaRPr lang="en-US" sz="3200" u="sng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43000" y="1447800"/>
            <a:ext cx="7467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tx1"/>
                </a:solidFill>
              </a:rPr>
              <a:t>One mole of a gas at STP has a volume of 22.4 Liters</a:t>
            </a:r>
            <a:endParaRPr lang="en-US" sz="3200" dirty="0">
              <a:solidFill>
                <a:schemeClr val="tx1"/>
              </a:solidFill>
            </a:endParaRPr>
          </a:p>
        </p:txBody>
      </p:sp>
      <p:pic>
        <p:nvPicPr>
          <p:cNvPr id="1026" name="Picture 2" descr="http://novella.mhhe.com/sites/dl/free/0078807239/602889/figure_12_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0" y="2743200"/>
            <a:ext cx="5715000" cy="30962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9514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0" y="2819400"/>
            <a:ext cx="3429000" cy="2895600"/>
          </a:xfrm>
        </p:spPr>
        <p:txBody>
          <a:bodyPr/>
          <a:lstStyle/>
          <a:p>
            <a:r>
              <a:rPr lang="en-US" sz="4000" dirty="0" smtClean="0">
                <a:solidFill>
                  <a:srgbClr val="006600"/>
                </a:solidFill>
              </a:rPr>
              <a:t>Mole Relationships</a:t>
            </a:r>
            <a:endParaRPr lang="en-US" sz="4000" dirty="0">
              <a:solidFill>
                <a:srgbClr val="006600"/>
              </a:solidFill>
            </a:endParaRPr>
          </a:p>
        </p:txBody>
      </p:sp>
      <p:sp>
        <p:nvSpPr>
          <p:cNvPr id="4" name="Oval 3"/>
          <p:cNvSpPr/>
          <p:nvPr/>
        </p:nvSpPr>
        <p:spPr bwMode="auto">
          <a:xfrm>
            <a:off x="3505200" y="2590800"/>
            <a:ext cx="1905000" cy="990600"/>
          </a:xfrm>
          <a:prstGeom prst="ellipse">
            <a:avLst/>
          </a:prstGeom>
          <a:solidFill>
            <a:schemeClr val="tx1">
              <a:lumMod val="95000"/>
            </a:schemeClr>
          </a:solidFill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Comic Sans MS" pitchFamily="66" charset="0"/>
              </a:rPr>
              <a:t> 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omic Sans MS" pitchFamily="66" charset="0"/>
              </a:rPr>
              <a:t>Mole</a:t>
            </a:r>
          </a:p>
        </p:txBody>
      </p:sp>
      <p:sp>
        <p:nvSpPr>
          <p:cNvPr id="6" name="Oval 5"/>
          <p:cNvSpPr/>
          <p:nvPr/>
        </p:nvSpPr>
        <p:spPr bwMode="auto">
          <a:xfrm>
            <a:off x="228600" y="76200"/>
            <a:ext cx="3429000" cy="1219200"/>
          </a:xfrm>
          <a:prstGeom prst="ellipse">
            <a:avLst/>
          </a:prstGeom>
          <a:solidFill>
            <a:schemeClr val="tx1">
              <a:lumMod val="95000"/>
            </a:schemeClr>
          </a:solidFill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omic Sans MS" pitchFamily="66" charset="0"/>
              </a:rPr>
              <a:t>Atoms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800" dirty="0" smtClean="0">
                <a:solidFill>
                  <a:srgbClr val="FFFF00"/>
                </a:solidFill>
              </a:rPr>
              <a:t>or molecules</a:t>
            </a: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</a:endParaRPr>
          </a:p>
        </p:txBody>
      </p:sp>
      <p:sp>
        <p:nvSpPr>
          <p:cNvPr id="7" name="Oval 6"/>
          <p:cNvSpPr/>
          <p:nvPr/>
        </p:nvSpPr>
        <p:spPr bwMode="auto">
          <a:xfrm>
            <a:off x="5334000" y="76200"/>
            <a:ext cx="3581400" cy="990600"/>
          </a:xfrm>
          <a:prstGeom prst="ellipse">
            <a:avLst/>
          </a:prstGeom>
          <a:solidFill>
            <a:schemeClr val="tx1">
              <a:lumMod val="95000"/>
            </a:schemeClr>
          </a:solidFill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Comic Sans MS" pitchFamily="66" charset="0"/>
              </a:rPr>
              <a:t>   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omic Sans MS" pitchFamily="66" charset="0"/>
              </a:rPr>
              <a:t>Liters</a:t>
            </a:r>
          </a:p>
        </p:txBody>
      </p:sp>
      <p:sp>
        <p:nvSpPr>
          <p:cNvPr id="8" name="Oval 7"/>
          <p:cNvSpPr/>
          <p:nvPr/>
        </p:nvSpPr>
        <p:spPr bwMode="auto">
          <a:xfrm>
            <a:off x="2819400" y="5791200"/>
            <a:ext cx="3581400" cy="990600"/>
          </a:xfrm>
          <a:prstGeom prst="ellipse">
            <a:avLst/>
          </a:prstGeom>
          <a:solidFill>
            <a:schemeClr val="tx1">
              <a:lumMod val="95000"/>
            </a:schemeClr>
          </a:solidFill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Comic Sans MS" pitchFamily="66" charset="0"/>
              </a:rPr>
              <a:t>    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omic Sans MS" pitchFamily="66" charset="0"/>
              </a:rPr>
              <a:t>Grams</a:t>
            </a:r>
          </a:p>
        </p:txBody>
      </p:sp>
      <p:sp>
        <p:nvSpPr>
          <p:cNvPr id="9" name="Left-Right Arrow 8"/>
          <p:cNvSpPr/>
          <p:nvPr/>
        </p:nvSpPr>
        <p:spPr bwMode="auto">
          <a:xfrm rot="2366445">
            <a:off x="1489968" y="1450830"/>
            <a:ext cx="2605468" cy="1261617"/>
          </a:xfrm>
          <a:prstGeom prst="leftRightArrow">
            <a:avLst/>
          </a:prstGeom>
          <a:solidFill>
            <a:schemeClr val="accent1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76200" dir="5400000" algn="ctr" rotWithShape="0">
              <a:srgbClr val="000000">
                <a:alpha val="43137"/>
              </a:srgb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6.02 x 10</a:t>
            </a:r>
            <a:r>
              <a:rPr kumimoji="0" lang="en-US" sz="2400" b="1" i="0" u="none" strike="noStrike" cap="none" normalizeH="0" baseline="30000" dirty="0" smtClean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23</a:t>
            </a:r>
          </a:p>
        </p:txBody>
      </p:sp>
      <p:sp>
        <p:nvSpPr>
          <p:cNvPr id="10" name="Left-Right Arrow 9"/>
          <p:cNvSpPr/>
          <p:nvPr/>
        </p:nvSpPr>
        <p:spPr bwMode="auto">
          <a:xfrm rot="16200000">
            <a:off x="3153402" y="4085598"/>
            <a:ext cx="2743199" cy="1125203"/>
          </a:xfrm>
          <a:prstGeom prst="leftRightArrow">
            <a:avLst>
              <a:gd name="adj1" fmla="val 33188"/>
              <a:gd name="adj2" fmla="val 50000"/>
            </a:avLst>
          </a:prstGeom>
          <a:solidFill>
            <a:schemeClr val="accent1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Atomic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Mass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Left-Right Arrow 4"/>
          <p:cNvSpPr/>
          <p:nvPr/>
        </p:nvSpPr>
        <p:spPr bwMode="auto">
          <a:xfrm rot="18568331">
            <a:off x="4674393" y="1448571"/>
            <a:ext cx="2750750" cy="1163924"/>
          </a:xfrm>
          <a:prstGeom prst="leftRightArrow">
            <a:avLst/>
          </a:prstGeom>
          <a:solidFill>
            <a:schemeClr val="accent1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22. 4 L</a:t>
            </a:r>
          </a:p>
        </p:txBody>
      </p:sp>
      <p:sp>
        <p:nvSpPr>
          <p:cNvPr id="11" name="Cube 10"/>
          <p:cNvSpPr/>
          <p:nvPr/>
        </p:nvSpPr>
        <p:spPr bwMode="auto">
          <a:xfrm>
            <a:off x="5486400" y="1371600"/>
            <a:ext cx="1219200" cy="1295400"/>
          </a:xfrm>
          <a:prstGeom prst="cube">
            <a:avLst/>
          </a:prstGeom>
          <a:solidFill>
            <a:schemeClr val="bg2">
              <a:lumMod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Comic Sans MS" pitchFamily="66" charset="0"/>
              </a:rPr>
              <a:t>22.4 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rgbClr val="FFC000"/>
                </a:solidFill>
              </a:rPr>
              <a:t>   L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81400" y="4038600"/>
            <a:ext cx="1905000" cy="124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838200"/>
          </a:xfrm>
        </p:spPr>
        <p:txBody>
          <a:bodyPr/>
          <a:lstStyle/>
          <a:p>
            <a:r>
              <a:rPr lang="en-US" sz="44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 Standards</a:t>
            </a:r>
            <a:endParaRPr lang="en-US" sz="4400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685800" y="1752600"/>
          <a:ext cx="7772400" cy="3840480"/>
        </p:xfrm>
        <a:graphic>
          <a:graphicData uri="http://schemas.openxmlformats.org/drawingml/2006/table">
            <a:tbl>
              <a:tblPr>
                <a:effectLst>
                  <a:outerShdw blurRad="50800" dist="889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7772400"/>
              </a:tblGrid>
              <a:tr h="17733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i="1" dirty="0" smtClean="0">
                          <a:solidFill>
                            <a:srgbClr val="0066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Students </a:t>
                      </a:r>
                      <a:r>
                        <a:rPr lang="en-US" sz="2800" b="1" i="1" dirty="0">
                          <a:solidFill>
                            <a:srgbClr val="0066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know </a:t>
                      </a:r>
                      <a:r>
                        <a:rPr lang="en-US" sz="2800" b="1" dirty="0">
                          <a:solidFill>
                            <a:srgbClr val="0066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the values and meanings of standard temperature and pressure (STP</a:t>
                      </a:r>
                      <a:r>
                        <a:rPr lang="en-US" sz="2800" b="1" dirty="0" smtClean="0">
                          <a:solidFill>
                            <a:srgbClr val="0066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).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800" b="1" dirty="0">
                        <a:solidFill>
                          <a:srgbClr val="0066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502" marR="66502" marT="0" marB="0">
                    <a:lnL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7733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i="1" dirty="0" smtClean="0">
                          <a:solidFill>
                            <a:srgbClr val="0066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Students </a:t>
                      </a:r>
                      <a:r>
                        <a:rPr lang="en-US" sz="2800" b="1" i="1" dirty="0">
                          <a:solidFill>
                            <a:srgbClr val="0066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know </a:t>
                      </a:r>
                      <a:r>
                        <a:rPr lang="en-US" sz="2800" b="1" dirty="0">
                          <a:solidFill>
                            <a:srgbClr val="0066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how to convert between the Celsius and Kelvin temperature scales</a:t>
                      </a:r>
                      <a:r>
                        <a:rPr lang="en-US" sz="2800" b="1" dirty="0" smtClean="0">
                          <a:solidFill>
                            <a:srgbClr val="0066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.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800" b="1" dirty="0">
                        <a:solidFill>
                          <a:srgbClr val="0066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502" marR="66502" marT="0" marB="0">
                    <a:lnL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7733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i="1" dirty="0" smtClean="0">
                          <a:solidFill>
                            <a:srgbClr val="0066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Students </a:t>
                      </a:r>
                      <a:r>
                        <a:rPr lang="en-US" sz="2800" b="1" i="1" dirty="0">
                          <a:solidFill>
                            <a:srgbClr val="0066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know </a:t>
                      </a:r>
                      <a:r>
                        <a:rPr lang="en-US" sz="2800" b="1" dirty="0">
                          <a:solidFill>
                            <a:srgbClr val="0066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there is no temperature lower than 0 Kelvin</a:t>
                      </a:r>
                      <a:r>
                        <a:rPr lang="en-US" sz="2800" b="1" dirty="0" smtClean="0">
                          <a:solidFill>
                            <a:srgbClr val="0066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.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800" b="1" dirty="0">
                        <a:solidFill>
                          <a:srgbClr val="0066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502" marR="66502" marT="0" marB="0">
                    <a:lnL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026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4648200" cy="914400"/>
          </a:xfrm>
        </p:spPr>
        <p:txBody>
          <a:bodyPr/>
          <a:lstStyle/>
          <a:p>
            <a:r>
              <a:rPr lang="en-US" sz="3200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Measuring Pressure</a:t>
            </a:r>
          </a:p>
        </p:txBody>
      </p:sp>
      <p:sp>
        <p:nvSpPr>
          <p:cNvPr id="23557" name="Text Box 1029"/>
          <p:cNvSpPr txBox="1">
            <a:spLocks noChangeArrowheads="1"/>
          </p:cNvSpPr>
          <p:nvPr/>
        </p:nvSpPr>
        <p:spPr bwMode="auto">
          <a:xfrm>
            <a:off x="762000" y="1447800"/>
            <a:ext cx="5105400" cy="224676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tx1"/>
                </a:solidFill>
              </a:rPr>
              <a:t>The first device for measuring atmospheric</a:t>
            </a:r>
          </a:p>
          <a:p>
            <a:r>
              <a:rPr lang="en-US" sz="2800" dirty="0">
                <a:solidFill>
                  <a:schemeClr val="tx1"/>
                </a:solidFill>
              </a:rPr>
              <a:t>pressure was developed by </a:t>
            </a:r>
            <a:r>
              <a:rPr lang="en-US" sz="2800" u="sng" dirty="0">
                <a:solidFill>
                  <a:srgbClr val="C00000"/>
                </a:solidFill>
              </a:rPr>
              <a:t>Evangelista Torricelli</a:t>
            </a:r>
            <a:r>
              <a:rPr lang="en-US" sz="2800" dirty="0">
                <a:solidFill>
                  <a:srgbClr val="C00000"/>
                </a:solidFill>
              </a:rPr>
              <a:t> </a:t>
            </a:r>
          </a:p>
          <a:p>
            <a:r>
              <a:rPr lang="en-US" sz="2800" dirty="0">
                <a:solidFill>
                  <a:schemeClr val="tx1"/>
                </a:solidFill>
              </a:rPr>
              <a:t>during the 17</a:t>
            </a:r>
            <a:r>
              <a:rPr lang="en-US" sz="2800" baseline="30000" dirty="0">
                <a:solidFill>
                  <a:schemeClr val="tx1"/>
                </a:solidFill>
              </a:rPr>
              <a:t>th</a:t>
            </a:r>
            <a:r>
              <a:rPr lang="en-US" sz="2800" dirty="0">
                <a:solidFill>
                  <a:schemeClr val="tx1"/>
                </a:solidFill>
              </a:rPr>
              <a:t> century.</a:t>
            </a:r>
          </a:p>
        </p:txBody>
      </p:sp>
      <p:sp>
        <p:nvSpPr>
          <p:cNvPr id="23558" name="Text Box 1030"/>
          <p:cNvSpPr txBox="1">
            <a:spLocks noChangeArrowheads="1"/>
          </p:cNvSpPr>
          <p:nvPr/>
        </p:nvSpPr>
        <p:spPr bwMode="auto">
          <a:xfrm>
            <a:off x="762000" y="4114800"/>
            <a:ext cx="4724400" cy="95410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The device was called a “barometer”</a:t>
            </a:r>
          </a:p>
        </p:txBody>
      </p:sp>
      <p:sp>
        <p:nvSpPr>
          <p:cNvPr id="23559" name="Text Box 1031"/>
          <p:cNvSpPr txBox="1">
            <a:spLocks noChangeArrowheads="1"/>
          </p:cNvSpPr>
          <p:nvPr/>
        </p:nvSpPr>
        <p:spPr bwMode="auto">
          <a:xfrm>
            <a:off x="1219200" y="5029200"/>
            <a:ext cx="3595536" cy="95410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Blip>
                <a:blip r:embed="rId3"/>
              </a:buBlip>
            </a:pP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800" dirty="0" err="1">
                <a:solidFill>
                  <a:srgbClr val="C00000"/>
                </a:solidFill>
              </a:rPr>
              <a:t>Baro</a:t>
            </a: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= weight</a:t>
            </a:r>
          </a:p>
          <a:p>
            <a:pPr>
              <a:buFontTx/>
              <a:buBlip>
                <a:blip r:embed="rId3"/>
              </a:buBlip>
            </a:pP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800" dirty="0">
                <a:solidFill>
                  <a:srgbClr val="C00000"/>
                </a:solidFill>
              </a:rPr>
              <a:t>Meter</a:t>
            </a: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= measure</a:t>
            </a:r>
          </a:p>
        </p:txBody>
      </p:sp>
      <p:pic>
        <p:nvPicPr>
          <p:cNvPr id="23560" name="Picture 1032" descr="toricelli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5791200" y="457200"/>
            <a:ext cx="3022600" cy="4140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7" grpId="0" autoUpdateAnimBg="0"/>
      <p:bldP spid="23558" grpId="0" autoUpdateAnimBg="0"/>
      <p:bldP spid="23559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3733800" cy="1143000"/>
          </a:xfrm>
        </p:spPr>
        <p:txBody>
          <a:bodyPr/>
          <a:lstStyle/>
          <a:p>
            <a:r>
              <a:rPr lang="en-US" sz="3200" dirty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An Early Barometer</a:t>
            </a:r>
          </a:p>
        </p:txBody>
      </p:sp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76200" y="1752600"/>
            <a:ext cx="4571999" cy="224676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tx1"/>
                </a:solidFill>
              </a:rPr>
              <a:t>The normal pressure due to </a:t>
            </a:r>
            <a:r>
              <a:rPr lang="en-US" sz="2800" dirty="0" smtClean="0">
                <a:solidFill>
                  <a:schemeClr val="tx1"/>
                </a:solidFill>
              </a:rPr>
              <a:t>the </a:t>
            </a:r>
            <a:r>
              <a:rPr lang="en-US" sz="2800" dirty="0">
                <a:solidFill>
                  <a:schemeClr val="tx1"/>
                </a:solidFill>
              </a:rPr>
              <a:t>atmosphere at sea level </a:t>
            </a:r>
            <a:r>
              <a:rPr lang="en-US" sz="2800" dirty="0" smtClean="0">
                <a:solidFill>
                  <a:schemeClr val="tx1"/>
                </a:solidFill>
              </a:rPr>
              <a:t>can </a:t>
            </a:r>
            <a:r>
              <a:rPr lang="en-US" sz="2800" dirty="0">
                <a:solidFill>
                  <a:schemeClr val="tx1"/>
                </a:solidFill>
              </a:rPr>
              <a:t>support a column of </a:t>
            </a:r>
            <a:r>
              <a:rPr lang="en-US" sz="2800" dirty="0" smtClean="0">
                <a:solidFill>
                  <a:schemeClr val="tx1"/>
                </a:solidFill>
              </a:rPr>
              <a:t>mercury </a:t>
            </a:r>
            <a:r>
              <a:rPr lang="en-US" sz="2800" dirty="0">
                <a:solidFill>
                  <a:schemeClr val="tx1"/>
                </a:solidFill>
              </a:rPr>
              <a:t>that is 760 mm high. </a:t>
            </a:r>
          </a:p>
        </p:txBody>
      </p:sp>
      <p:pic>
        <p:nvPicPr>
          <p:cNvPr id="24582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6800" y="228600"/>
            <a:ext cx="4036060" cy="64008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971800" y="304800"/>
            <a:ext cx="3200400" cy="685800"/>
          </a:xfrm>
          <a:noFill/>
          <a:ln/>
        </p:spPr>
        <p:txBody>
          <a:bodyPr lIns="90488" tIns="44450" rIns="90488" bIns="44450"/>
          <a:lstStyle/>
          <a:p>
            <a:r>
              <a:rPr lang="en-US" sz="3600" u="sng" dirty="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Pressure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143000"/>
            <a:ext cx="8305800" cy="2133600"/>
          </a:xfrm>
          <a:noFill/>
          <a:ln w="12700">
            <a:miter lim="800000"/>
            <a:headEnd/>
            <a:tailEnd/>
          </a:ln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defTabSz="690563"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3600" b="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 caused by the collisions of molecules with the walls of a container</a:t>
            </a:r>
          </a:p>
          <a:p>
            <a:pPr defTabSz="690563"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3600" b="0" dirty="0">
                <a:solidFill>
                  <a:schemeClr val="tx1"/>
                </a:solidFill>
              </a:rPr>
              <a:t>is equal to force/unit </a:t>
            </a:r>
            <a:r>
              <a:rPr lang="en-US" sz="3600" b="0" dirty="0" smtClean="0">
                <a:solidFill>
                  <a:schemeClr val="tx1"/>
                </a:solidFill>
              </a:rPr>
              <a:t>area</a:t>
            </a:r>
            <a:endParaRPr lang="en-US" sz="3600" b="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304800"/>
            <a:ext cx="4953000" cy="685800"/>
          </a:xfrm>
          <a:noFill/>
          <a:ln/>
        </p:spPr>
        <p:txBody>
          <a:bodyPr lIns="90488" tIns="44450" rIns="90488" bIns="44450"/>
          <a:lstStyle/>
          <a:p>
            <a:r>
              <a:rPr lang="en-US" sz="3600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Standard Pressure</a:t>
            </a:r>
            <a:endParaRPr lang="en-US" sz="3600" u="sng" dirty="0">
              <a:solidFill>
                <a:srgbClr val="0066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447800"/>
            <a:ext cx="8305800" cy="3048000"/>
          </a:xfrm>
          <a:noFill/>
          <a:ln w="12700">
            <a:miter lim="800000"/>
            <a:headEnd/>
            <a:tailEnd/>
          </a:ln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defTabSz="690563">
              <a:buClr>
                <a:srgbClr val="C00000"/>
              </a:buClr>
              <a:buFont typeface="Wingdings" pitchFamily="2" charset="2"/>
              <a:buChar char="q"/>
            </a:pPr>
            <a:r>
              <a:rPr lang="en-US" b="0" dirty="0" smtClean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</a:t>
            </a:r>
            <a:r>
              <a:rPr lang="en-US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standard </a:t>
            </a:r>
            <a:r>
              <a:rPr lang="en-US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atmosphere (</a:t>
            </a:r>
            <a:r>
              <a:rPr lang="en-US" dirty="0" err="1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atm</a:t>
            </a:r>
            <a:r>
              <a:rPr lang="en-US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  <a:p>
            <a:pPr defTabSz="690563">
              <a:buClr>
                <a:srgbClr val="C00000"/>
              </a:buClr>
              <a:buFont typeface="Wingdings" pitchFamily="2" charset="2"/>
              <a:buChar char="q"/>
            </a:pPr>
            <a:r>
              <a:rPr lang="en-US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101.3 </a:t>
            </a:r>
            <a:r>
              <a:rPr lang="en-US" dirty="0" err="1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kPa</a:t>
            </a:r>
            <a:r>
              <a:rPr lang="en-US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(kilopascals)</a:t>
            </a:r>
            <a:endParaRPr lang="en-US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defTabSz="690563">
              <a:buClr>
                <a:srgbClr val="C00000"/>
              </a:buClr>
              <a:buFont typeface="Wingdings" pitchFamily="2" charset="2"/>
              <a:buChar char="q"/>
            </a:pPr>
            <a:r>
              <a:rPr lang="en-US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14.7 lbs/in2</a:t>
            </a:r>
          </a:p>
          <a:p>
            <a:pPr defTabSz="690563">
              <a:buClr>
                <a:srgbClr val="C00000"/>
              </a:buClr>
              <a:buFont typeface="Wingdings" pitchFamily="2" charset="2"/>
              <a:buChar char="q"/>
            </a:pPr>
            <a:r>
              <a:rPr lang="en-US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760 </a:t>
            </a:r>
            <a:r>
              <a:rPr lang="en-US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mm </a:t>
            </a:r>
            <a:r>
              <a:rPr lang="en-US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Hg (millimeters of mercury)</a:t>
            </a:r>
          </a:p>
          <a:p>
            <a:pPr defTabSz="690563">
              <a:buClr>
                <a:srgbClr val="C00000"/>
              </a:buClr>
              <a:buFont typeface="Wingdings" pitchFamily="2" charset="2"/>
              <a:buChar char="q"/>
            </a:pPr>
            <a:r>
              <a:rPr lang="en-US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760 </a:t>
            </a:r>
            <a:r>
              <a:rPr lang="en-US" dirty="0" err="1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torr</a:t>
            </a:r>
            <a:endParaRPr lang="en-US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7772400" cy="1143000"/>
          </a:xfrm>
        </p:spPr>
        <p:txBody>
          <a:bodyPr/>
          <a:lstStyle/>
          <a:p>
            <a:r>
              <a:rPr lang="en-US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Pressure</a:t>
            </a:r>
            <a:endParaRPr lang="en-US" sz="3600" dirty="0">
              <a:solidFill>
                <a:schemeClr val="tx1"/>
              </a:solidFill>
              <a:effectLst>
                <a:outerShdw blurRad="38100" dist="38100" dir="2700000" algn="tl">
                  <a:srgbClr val="808080"/>
                </a:outerShdw>
              </a:effectLst>
            </a:endParaRPr>
          </a:p>
        </p:txBody>
      </p:sp>
      <p:graphicFrame>
        <p:nvGraphicFramePr>
          <p:cNvPr id="102552" name="Group 152"/>
          <p:cNvGraphicFramePr>
            <a:graphicFrameLocks noGrp="1"/>
          </p:cNvGraphicFramePr>
          <p:nvPr/>
        </p:nvGraphicFramePr>
        <p:xfrm>
          <a:off x="76200" y="2133600"/>
          <a:ext cx="8915400" cy="3895344"/>
        </p:xfrm>
        <a:graphic>
          <a:graphicData uri="http://schemas.openxmlformats.org/drawingml/2006/table">
            <a:tbl>
              <a:tblPr/>
              <a:tblGrid>
                <a:gridCol w="2819400"/>
                <a:gridCol w="1428750"/>
                <a:gridCol w="4667250"/>
              </a:tblGrid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Unit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Symbol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Definition/Relationship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Pascal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Pa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SI pressure unit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1 Pa =</a:t>
                      </a: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1 newton/meter</a:t>
                      </a:r>
                      <a:r>
                        <a:rPr kumimoji="0" lang="en-US" sz="2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2</a:t>
                      </a:r>
                      <a:endParaRPr kumimoji="0" lang="en-US" sz="2800" b="1" i="0" u="none" strike="noStrike" cap="none" normalizeH="0" baseline="30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Millimeter of mercury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mm Hg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Pressure that supports a 1 mm column of mercury in a barometer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Atmosphere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atm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Average atmospheric pressure at sea level and 0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  <a:sym typeface="Symbol" pitchFamily="18" charset="2"/>
                        </a:rPr>
                        <a:t>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C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  <a:sym typeface="Symbol" pitchFamily="18" charset="2"/>
                        </a:rPr>
                        <a:t> 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Torr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torr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1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torr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  = 1 mm Hg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1" name="Rectangle 3"/>
          <p:cNvSpPr txBox="1">
            <a:spLocks noChangeArrowheads="1"/>
          </p:cNvSpPr>
          <p:nvPr/>
        </p:nvSpPr>
        <p:spPr bwMode="auto">
          <a:xfrm>
            <a:off x="381000" y="914400"/>
            <a:ext cx="8305800" cy="12954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690563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Tx/>
              <a:tabLst/>
              <a:defRPr/>
            </a:pPr>
            <a:r>
              <a:rPr kumimoji="0" lang="en-US" sz="2800" i="0" u="sng" strike="noStrike" kern="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Pressure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is the force created 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by the collisions</a:t>
            </a:r>
          </a:p>
          <a:p>
            <a:pPr marL="342900" marR="0" lvl="0" indent="-342900" algn="l" defTabSz="690563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Tx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of molecules with the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walls of a container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KelvinScal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838200"/>
          </a:xfrm>
        </p:spPr>
        <p:txBody>
          <a:bodyPr/>
          <a:lstStyle/>
          <a:p>
            <a:r>
              <a:rPr lang="en-US" sz="36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Kelvin Scale</a:t>
            </a:r>
            <a:endParaRPr lang="en-US" sz="3600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sz="4000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Standard Temperature</a:t>
            </a:r>
            <a:endParaRPr lang="en-US" sz="4000" u="sng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19200" y="1752600"/>
            <a:ext cx="7010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C00000"/>
              </a:buClr>
            </a:pPr>
            <a:r>
              <a:rPr lang="en-US" sz="36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Standard Temperature equals:</a:t>
            </a:r>
          </a:p>
          <a:p>
            <a:pPr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36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273 Kelvin (273 K)</a:t>
            </a:r>
          </a:p>
          <a:p>
            <a:pPr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36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0 </a:t>
            </a:r>
            <a:r>
              <a:rPr lang="en-US" sz="36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C</a:t>
            </a:r>
            <a:endParaRPr lang="en-US" sz="3600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GENSWF_MOVIE_ONCLICK_URL" val="http://"/>
  <p:tag name="GENSWF_MOVIE_ONCLICK_URL_TARGET" val="_self"/>
  <p:tag name="GENSWF_MOVIE_PRESENTATION_END_URL" val="http://"/>
  <p:tag name="GENSWF_MOVIE_PRESENTATION_END_URL_TARGET" val="_self"/>
  <p:tag name="FLASHSPRING_PRESENTATION_REFERENCES" val="W&#10;Interactive Practice - Temperature and Pressure Conversions&#10;http://www.sciencegeek.net/Chemistry/taters/Unit5Conversions.htm&#10;_blank&#10;|&#10;"/>
  <p:tag name="ISPRING_ULTRA_SCORM_COURSE_ID" val="4F51551D-94C2-4CE6-8A9B-8D90BF90013D"/>
  <p:tag name="ISPRING_SCORM_RATE_SLIDES" val="1"/>
  <p:tag name="ISPRING_SCORM_RATE_QUIZZES" val="0"/>
  <p:tag name="ISPRING_SCORM_PASSING_SCORE" val="100.000000000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ONLINEFOLDERID" val="0"/>
  <p:tag name="ISPRINGONLINEFOLDERPATH" val="Content List"/>
  <p:tag name="ISPRING_RESOURCE_PATHS_HASH_PRESENTER" val="f9303072c9facf379710fcf32fb3bbf5df769533"/>
</p:tagLst>
</file>

<file path=ppt/theme/theme1.xml><?xml version="1.0" encoding="utf-8"?>
<a:theme xmlns:a="http://schemas.openxmlformats.org/drawingml/2006/main" name="Chemistry Format">
  <a:themeElements>
    <a:clrScheme name="Chemistry Forma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Chemistry Format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Chemistry Forma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Forma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mistry Forma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Forma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Forma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Forma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Forma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C:\WINDOWS\Application Data\Microsoft\Templates\Chemistry Format.pot</Template>
  <TotalTime>1363</TotalTime>
  <Pages>17</Pages>
  <Words>600</Words>
  <Application>Microsoft Office PowerPoint</Application>
  <PresentationFormat>Екран (4:3)</PresentationFormat>
  <Paragraphs>152</Paragraphs>
  <Slides>13</Slides>
  <Notes>13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13</vt:i4>
      </vt:variant>
    </vt:vector>
  </HeadingPairs>
  <TitlesOfParts>
    <vt:vector size="14" baseType="lpstr">
      <vt:lpstr>Chemistry Format</vt:lpstr>
      <vt:lpstr>Pressure  and  Temperature</vt:lpstr>
      <vt:lpstr>CA Standards</vt:lpstr>
      <vt:lpstr>Measuring Pressure</vt:lpstr>
      <vt:lpstr>An Early Barometer</vt:lpstr>
      <vt:lpstr>Pressure</vt:lpstr>
      <vt:lpstr>Standard Pressure</vt:lpstr>
      <vt:lpstr>Pressure</vt:lpstr>
      <vt:lpstr>The Kelvin Scale</vt:lpstr>
      <vt:lpstr>Standard Temperature</vt:lpstr>
      <vt:lpstr>Converting Celsius to Kelvin</vt:lpstr>
      <vt:lpstr>Standard Temperature and Pressure “STP”</vt:lpstr>
      <vt:lpstr>Standard Molar Volume</vt:lpstr>
      <vt:lpstr>Mole Relationships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Pressure and Temperature</dc:title>
  <dc:creator>Mad Doc</dc:creator>
  <cp:lastModifiedBy>RomaK</cp:lastModifiedBy>
  <cp:revision>191</cp:revision>
  <cp:lastPrinted>1601-01-01T00:00:00Z</cp:lastPrinted>
  <dcterms:created xsi:type="dcterms:W3CDTF">1997-01-27T00:51:04Z</dcterms:created>
  <dcterms:modified xsi:type="dcterms:W3CDTF">2015-09-02T10:03:11Z</dcterms:modified>
</cp:coreProperties>
</file>